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</p:sldIdLst>
  <p:sldSz cx="20104100" cy="11309350"/>
  <p:notesSz cx="20104100" cy="11309350"/>
  <p:embeddedFontLst>
    <p:embeddedFont>
      <p:font typeface="Fidelity Sans 2" panose="020B0504050501040104" pitchFamily="34" charset="0"/>
      <p:regular r:id="rId6"/>
      <p:bold r:id="rId7"/>
      <p:italic r:id="rId8"/>
      <p:boldItalic r:id="rId9"/>
    </p:embeddedFont>
    <p:embeddedFont>
      <p:font typeface="Fidelity Sans 2 Light" panose="020B0404050501040104" pitchFamily="34" charset="0"/>
      <p:regular r:id="rId10"/>
      <p:italic r:id="rId11"/>
    </p:embeddedFont>
    <p:embeddedFont>
      <p:font typeface="Fidelity Sans 2 Medium" panose="020B0604050501040104" pitchFamily="34" charset="0"/>
      <p:regular r:id="rId12"/>
      <p:italic r:id="rId13"/>
    </p:embeddedFont>
    <p:embeddedFont>
      <p:font typeface="Fidelity Slab Light" panose="02060404050501040104" pitchFamily="18" charset="0"/>
      <p:regular r:id="rId14"/>
      <p:italic r:id="rId1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55"/>
  </p:normalViewPr>
  <p:slideViewPr>
    <p:cSldViewPr>
      <p:cViewPr varScale="1">
        <p:scale>
          <a:sx n="43" d="100"/>
          <a:sy n="43" d="100"/>
        </p:scale>
        <p:origin x="477" y="3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en, Courtney" userId="c81dfabd-b97d-47f2-a17a-054fed36ab81" providerId="ADAL" clId="{A8BD3F5D-AA02-4DBE-B6FC-02762FDA6FCB}"/>
    <pc:docChg chg="mod">
      <pc:chgData name="Gillen, Courtney" userId="c81dfabd-b97d-47f2-a17a-054fed36ab81" providerId="ADAL" clId="{A8BD3F5D-AA02-4DBE-B6FC-02762FDA6FCB}" dt="2026-08-05T20:48:55.506" v="0" actId="33475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231F20"/>
                </a:solidFill>
                <a:latin typeface="Fidelity Sans 2"/>
                <a:cs typeface="Fidelity Sans 2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1" i="0">
                <a:solidFill>
                  <a:srgbClr val="231F20"/>
                </a:solidFill>
                <a:latin typeface="Fidelity Sans 2"/>
                <a:cs typeface="Fidelity Sans 2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306147"/>
            <a:ext cx="20104100" cy="2540"/>
          </a:xfrm>
          <a:custGeom>
            <a:avLst/>
            <a:gdLst/>
            <a:ahLst/>
            <a:cxnLst/>
            <a:rect l="l" t="t" r="r" b="b"/>
            <a:pathLst>
              <a:path w="20104100" h="2540">
                <a:moveTo>
                  <a:pt x="0" y="2408"/>
                </a:moveTo>
                <a:lnTo>
                  <a:pt x="20104099" y="2408"/>
                </a:lnTo>
                <a:lnTo>
                  <a:pt x="20104099" y="0"/>
                </a:lnTo>
                <a:lnTo>
                  <a:pt x="0" y="0"/>
                </a:lnTo>
                <a:lnTo>
                  <a:pt x="0" y="2408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9631045"/>
          </a:xfrm>
          <a:custGeom>
            <a:avLst/>
            <a:gdLst/>
            <a:ahLst/>
            <a:cxnLst/>
            <a:rect l="l" t="t" r="r" b="b"/>
            <a:pathLst>
              <a:path w="20104100" h="9631045">
                <a:moveTo>
                  <a:pt x="0" y="9630806"/>
                </a:moveTo>
                <a:lnTo>
                  <a:pt x="20104099" y="9630806"/>
                </a:lnTo>
                <a:lnTo>
                  <a:pt x="20104099" y="0"/>
                </a:lnTo>
                <a:lnTo>
                  <a:pt x="0" y="0"/>
                </a:lnTo>
                <a:lnTo>
                  <a:pt x="0" y="9630806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11306150"/>
                </a:moveTo>
                <a:lnTo>
                  <a:pt x="0" y="11306150"/>
                </a:lnTo>
                <a:lnTo>
                  <a:pt x="0" y="11308550"/>
                </a:lnTo>
                <a:lnTo>
                  <a:pt x="20104100" y="11308550"/>
                </a:lnTo>
                <a:lnTo>
                  <a:pt x="20104100" y="11306150"/>
                </a:lnTo>
                <a:close/>
              </a:path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9630804"/>
                </a:lnTo>
                <a:lnTo>
                  <a:pt x="20104100" y="9630804"/>
                </a:lnTo>
                <a:lnTo>
                  <a:pt x="20104100" y="0"/>
                </a:lnTo>
                <a:close/>
              </a:path>
            </a:pathLst>
          </a:custGeom>
          <a:solidFill>
            <a:srgbClr val="231F20">
              <a:alpha val="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9630805"/>
            <a:ext cx="20104100" cy="1675764"/>
          </a:xfrm>
          <a:custGeom>
            <a:avLst/>
            <a:gdLst/>
            <a:ahLst/>
            <a:cxnLst/>
            <a:rect l="l" t="t" r="r" b="b"/>
            <a:pathLst>
              <a:path w="20104100" h="1675765">
                <a:moveTo>
                  <a:pt x="20104099" y="0"/>
                </a:moveTo>
                <a:lnTo>
                  <a:pt x="0" y="0"/>
                </a:lnTo>
                <a:lnTo>
                  <a:pt x="0" y="1675341"/>
                </a:lnTo>
                <a:lnTo>
                  <a:pt x="20104099" y="1675341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41024" y="1446627"/>
            <a:ext cx="8601710" cy="1417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428738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02786" y="3188019"/>
            <a:ext cx="8237219" cy="2844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1" i="0">
                <a:solidFill>
                  <a:srgbClr val="231F20"/>
                </a:solidFill>
                <a:latin typeface="Fidelity Sans 2"/>
                <a:cs typeface="Fidelity Sans 2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067538" y="10281911"/>
            <a:ext cx="1903730" cy="377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bg1"/>
                </a:solidFill>
                <a:latin typeface="Fidelity Sans 2"/>
                <a:cs typeface="Fidelity Sans 2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CLIENT</a:t>
            </a:r>
            <a:r>
              <a:rPr spc="80" dirty="0"/>
              <a:t> </a:t>
            </a:r>
            <a:r>
              <a:rPr spc="-20" dirty="0"/>
              <a:t>LOGO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21004" y="10368705"/>
            <a:ext cx="13061315" cy="387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231F20"/>
                </a:solidFill>
                <a:latin typeface="Fidelity Sans 2 Light"/>
                <a:cs typeface="Fidelity Sans 2 Light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2025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1216386.1.0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www.netbenefits.com/healthbenefits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52047" y="8380718"/>
            <a:ext cx="8176895" cy="15938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Fidelity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Brokerage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Services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LLC,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Member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NYSE,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SIPC,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900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Salem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Street,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Smithfield,</a:t>
            </a:r>
            <a:r>
              <a:rPr sz="950" spc="95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RI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02917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©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2025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FMR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LLC.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All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rights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dirty="0">
                <a:solidFill>
                  <a:srgbClr val="231F20"/>
                </a:solidFill>
                <a:latin typeface="Fidelity Sans 2"/>
                <a:cs typeface="Fidelity Sans 2"/>
              </a:rPr>
              <a:t>reserved.</a:t>
            </a:r>
            <a:r>
              <a:rPr sz="950" spc="90" dirty="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50" spc="-10" dirty="0">
                <a:solidFill>
                  <a:srgbClr val="231F20"/>
                </a:solidFill>
                <a:latin typeface="Fidelity Sans 2"/>
                <a:cs typeface="Fidelity Sans 2"/>
              </a:rPr>
              <a:t>XXXXXX.X.0</a:t>
            </a:r>
            <a:endParaRPr sz="950">
              <a:latin typeface="Fidelity Sans 2"/>
              <a:cs typeface="Fidelity Sans 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214379" y="837670"/>
            <a:ext cx="10052050" cy="7958005"/>
            <a:chOff x="9214379" y="837670"/>
            <a:chExt cx="10052050" cy="7958005"/>
          </a:xfrm>
        </p:grpSpPr>
        <p:sp>
          <p:nvSpPr>
            <p:cNvPr id="4" name="object 4"/>
            <p:cNvSpPr/>
            <p:nvPr/>
          </p:nvSpPr>
          <p:spPr>
            <a:xfrm>
              <a:off x="9214379" y="837670"/>
              <a:ext cx="10052050" cy="5738495"/>
            </a:xfrm>
            <a:custGeom>
              <a:avLst/>
              <a:gdLst/>
              <a:ahLst/>
              <a:cxnLst/>
              <a:rect l="l" t="t" r="r" b="b"/>
              <a:pathLst>
                <a:path w="10052050" h="5738495">
                  <a:moveTo>
                    <a:pt x="0" y="5738045"/>
                  </a:moveTo>
                  <a:lnTo>
                    <a:pt x="10052049" y="5738045"/>
                  </a:lnTo>
                  <a:lnTo>
                    <a:pt x="10052049" y="0"/>
                  </a:lnTo>
                  <a:lnTo>
                    <a:pt x="0" y="0"/>
                  </a:lnTo>
                  <a:lnTo>
                    <a:pt x="0" y="57380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14379" y="6575715"/>
              <a:ext cx="10052050" cy="2219960"/>
            </a:xfrm>
            <a:custGeom>
              <a:avLst/>
              <a:gdLst/>
              <a:ahLst/>
              <a:cxnLst/>
              <a:rect l="l" t="t" r="r" b="b"/>
              <a:pathLst>
                <a:path w="10052050" h="2219959">
                  <a:moveTo>
                    <a:pt x="10052049" y="0"/>
                  </a:moveTo>
                  <a:lnTo>
                    <a:pt x="0" y="0"/>
                  </a:lnTo>
                  <a:lnTo>
                    <a:pt x="0" y="2219827"/>
                  </a:lnTo>
                  <a:lnTo>
                    <a:pt x="10052049" y="2219827"/>
                  </a:lnTo>
                  <a:lnTo>
                    <a:pt x="10052049" y="0"/>
                  </a:lnTo>
                  <a:close/>
                </a:path>
              </a:pathLst>
            </a:custGeom>
            <a:solidFill>
              <a:srgbClr val="F8F4E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10"/>
              </a:spcBef>
            </a:pPr>
            <a:r>
              <a:rPr spc="-105" dirty="0"/>
              <a:t>Annual</a:t>
            </a:r>
            <a:r>
              <a:rPr spc="-229" dirty="0"/>
              <a:t> </a:t>
            </a:r>
            <a:r>
              <a:rPr spc="-120" dirty="0"/>
              <a:t>Enrollment</a:t>
            </a:r>
            <a:r>
              <a:rPr spc="-229" dirty="0"/>
              <a:t> </a:t>
            </a:r>
            <a:r>
              <a:rPr spc="-65" dirty="0"/>
              <a:t>is</a:t>
            </a:r>
            <a:r>
              <a:rPr spc="-229" dirty="0"/>
              <a:t> </a:t>
            </a:r>
            <a:r>
              <a:rPr spc="-105" dirty="0"/>
              <a:t>almost</a:t>
            </a:r>
            <a:r>
              <a:rPr spc="-229" dirty="0"/>
              <a:t> </a:t>
            </a:r>
            <a:r>
              <a:rPr spc="-55" dirty="0"/>
              <a:t>here. </a:t>
            </a:r>
            <a:r>
              <a:rPr spc="-130" dirty="0"/>
              <a:t>It’s</a:t>
            </a:r>
            <a:r>
              <a:rPr spc="-190" dirty="0"/>
              <a:t> </a:t>
            </a:r>
            <a:r>
              <a:rPr spc="-95" dirty="0"/>
              <a:t>time</a:t>
            </a:r>
            <a:r>
              <a:rPr spc="-190" dirty="0"/>
              <a:t> </a:t>
            </a:r>
            <a:r>
              <a:rPr spc="-80" dirty="0"/>
              <a:t>to</a:t>
            </a:r>
            <a:r>
              <a:rPr spc="-185" dirty="0"/>
              <a:t> </a:t>
            </a:r>
            <a:r>
              <a:rPr spc="-160" dirty="0"/>
              <a:t>review</a:t>
            </a:r>
            <a:r>
              <a:rPr spc="-190" dirty="0"/>
              <a:t> </a:t>
            </a:r>
            <a:r>
              <a:rPr spc="-135" dirty="0"/>
              <a:t>your</a:t>
            </a:r>
            <a:r>
              <a:rPr spc="-190" dirty="0"/>
              <a:t> </a:t>
            </a:r>
            <a:r>
              <a:rPr spc="-10" dirty="0"/>
              <a:t>benefits.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409"/>
              </a:spcBef>
            </a:pPr>
            <a:r>
              <a:rPr spc="-10" dirty="0"/>
              <a:t>Your</a:t>
            </a:r>
            <a:r>
              <a:rPr spc="25" dirty="0"/>
              <a:t> </a:t>
            </a:r>
            <a:r>
              <a:rPr dirty="0"/>
              <a:t>Annual</a:t>
            </a:r>
            <a:r>
              <a:rPr spc="30" dirty="0"/>
              <a:t> </a:t>
            </a:r>
            <a:r>
              <a:rPr dirty="0"/>
              <a:t>Enrollment</a:t>
            </a:r>
            <a:r>
              <a:rPr spc="30" dirty="0"/>
              <a:t> </a:t>
            </a:r>
            <a:r>
              <a:rPr dirty="0"/>
              <a:t>window</a:t>
            </a:r>
            <a:r>
              <a:rPr spc="30" dirty="0"/>
              <a:t> </a:t>
            </a:r>
            <a:r>
              <a:rPr spc="-25" dirty="0"/>
              <a:t>is</a:t>
            </a:r>
          </a:p>
          <a:p>
            <a:pPr marL="50800">
              <a:lnSpc>
                <a:spcPct val="100000"/>
              </a:lnSpc>
              <a:spcBef>
                <a:spcPts val="320"/>
              </a:spcBef>
            </a:pPr>
            <a:r>
              <a:rPr dirty="0">
                <a:solidFill>
                  <a:srgbClr val="C5539E"/>
                </a:solidFill>
              </a:rPr>
              <a:t>&lt;AE START DATE&gt; </a:t>
            </a:r>
            <a:r>
              <a:rPr dirty="0"/>
              <a:t>until </a:t>
            </a:r>
            <a:r>
              <a:rPr dirty="0">
                <a:solidFill>
                  <a:srgbClr val="C5539E"/>
                </a:solidFill>
              </a:rPr>
              <a:t>&lt;AE END </a:t>
            </a:r>
            <a:r>
              <a:rPr spc="-10" dirty="0">
                <a:solidFill>
                  <a:srgbClr val="C5539E"/>
                </a:solidFill>
              </a:rPr>
              <a:t>DATE&gt;</a:t>
            </a:r>
            <a:r>
              <a:rPr spc="-10" dirty="0"/>
              <a:t>.</a:t>
            </a:r>
          </a:p>
          <a:p>
            <a:pPr marL="50800" marR="43180">
              <a:lnSpc>
                <a:spcPct val="100000"/>
              </a:lnSpc>
              <a:spcBef>
                <a:spcPts val="3825"/>
              </a:spcBef>
            </a:pPr>
            <a:r>
              <a:rPr sz="2150" b="0" spc="-10" dirty="0">
                <a:latin typeface="Fidelity Sans 2"/>
                <a:cs typeface="Fidelity Sans 2"/>
              </a:rPr>
              <a:t>Now’s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great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time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to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check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your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selections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and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make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sure</a:t>
            </a:r>
            <a:r>
              <a:rPr sz="2150" b="0" spc="-8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they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25" dirty="0">
                <a:latin typeface="Fidelity Sans 2"/>
                <a:cs typeface="Fidelity Sans 2"/>
              </a:rPr>
              <a:t>fit </a:t>
            </a:r>
            <a:r>
              <a:rPr sz="2150" b="0" dirty="0">
                <a:latin typeface="Fidelity Sans 2"/>
                <a:cs typeface="Fidelity Sans 2"/>
              </a:rPr>
              <a:t>your</a:t>
            </a:r>
            <a:r>
              <a:rPr sz="2150" b="0" spc="-10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life.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NetBenefits</a:t>
            </a:r>
            <a:r>
              <a:rPr sz="1875" b="0" baseline="31111" dirty="0">
                <a:latin typeface="Fidelity Sans 2"/>
                <a:cs typeface="Fidelity Sans 2"/>
              </a:rPr>
              <a:t>®</a:t>
            </a:r>
            <a:r>
              <a:rPr sz="1875" b="0" spc="187" baseline="31111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will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soon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have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everything</a:t>
            </a:r>
            <a:r>
              <a:rPr sz="2150" b="0" spc="-10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need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to</a:t>
            </a:r>
            <a:r>
              <a:rPr sz="2150" b="0" spc="-100" dirty="0">
                <a:latin typeface="Fidelity Sans 2"/>
                <a:cs typeface="Fidelity Sans 2"/>
              </a:rPr>
              <a:t> </a:t>
            </a:r>
            <a:r>
              <a:rPr sz="2150" b="0" spc="-20" dirty="0">
                <a:latin typeface="Fidelity Sans 2"/>
                <a:cs typeface="Fidelity Sans 2"/>
              </a:rPr>
              <a:t>help </a:t>
            </a:r>
            <a:r>
              <a:rPr sz="2150" b="0" dirty="0">
                <a:latin typeface="Fidelity Sans 2"/>
                <a:cs typeface="Fidelity Sans 2"/>
              </a:rPr>
              <a:t>you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compare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and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enroll.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30" dirty="0">
                <a:latin typeface="Fidelity Sans 2"/>
                <a:cs typeface="Fidelity Sans 2"/>
              </a:rPr>
              <a:t>You’ll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also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find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personalized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guidance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spc="-25" dirty="0">
                <a:latin typeface="Fidelity Sans 2"/>
                <a:cs typeface="Fidelity Sans 2"/>
              </a:rPr>
              <a:t>to </a:t>
            </a:r>
            <a:r>
              <a:rPr sz="2150" b="0" dirty="0">
                <a:latin typeface="Fidelity Sans 2"/>
                <a:cs typeface="Fidelity Sans 2"/>
              </a:rPr>
              <a:t>help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get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the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most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from</a:t>
            </a:r>
            <a:r>
              <a:rPr sz="2150" b="0" spc="-85" dirty="0">
                <a:latin typeface="Fidelity Sans 2"/>
                <a:cs typeface="Fidelity Sans 2"/>
              </a:rPr>
              <a:t> </a:t>
            </a:r>
            <a:r>
              <a:rPr sz="2150" b="0" dirty="0">
                <a:latin typeface="Fidelity Sans 2"/>
                <a:cs typeface="Fidelity Sans 2"/>
              </a:rPr>
              <a:t>your</a:t>
            </a:r>
            <a:r>
              <a:rPr sz="2150" b="0" spc="-90" dirty="0">
                <a:latin typeface="Fidelity Sans 2"/>
                <a:cs typeface="Fidelity Sans 2"/>
              </a:rPr>
              <a:t> </a:t>
            </a:r>
            <a:r>
              <a:rPr sz="2150" b="0" spc="-10" dirty="0">
                <a:latin typeface="Fidelity Sans 2"/>
                <a:cs typeface="Fidelity Sans 2"/>
              </a:rPr>
              <a:t>benefits.</a:t>
            </a:r>
            <a:endParaRPr sz="2150" dirty="0">
              <a:latin typeface="Fidelity Sans 2"/>
              <a:cs typeface="Fidelity Sans 2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512758" y="7323791"/>
            <a:ext cx="3346100" cy="723792"/>
            <a:chOff x="15512758" y="7323791"/>
            <a:chExt cx="3346100" cy="723792"/>
          </a:xfrm>
        </p:grpSpPr>
        <p:sp>
          <p:nvSpPr>
            <p:cNvPr id="9" name="object 9"/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1210189" y="7312511"/>
            <a:ext cx="3775710" cy="675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5299"/>
              </a:lnSpc>
              <a:spcBef>
                <a:spcPts val="90"/>
              </a:spcBef>
            </a:pP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Scan</a:t>
            </a:r>
            <a:r>
              <a:rPr sz="1700" spc="-5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to</a:t>
            </a:r>
            <a:r>
              <a:rPr sz="1700" spc="-45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enroll</a:t>
            </a:r>
            <a:r>
              <a:rPr sz="1700" spc="-45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or</a:t>
            </a:r>
            <a:r>
              <a:rPr sz="1700" spc="-45" dirty="0">
                <a:solidFill>
                  <a:srgbClr val="231F20"/>
                </a:solidFill>
                <a:latin typeface="Fidelity Sans 2 Medium"/>
                <a:cs typeface="Fidelity Sans 2 Medium"/>
              </a:rPr>
              <a:t> </a:t>
            </a:r>
            <a:r>
              <a:rPr sz="1700" spc="-10" dirty="0">
                <a:solidFill>
                  <a:srgbClr val="231F20"/>
                </a:solidFill>
                <a:latin typeface="Fidelity Sans 2 Medium"/>
                <a:cs typeface="Fidelity Sans 2 Medium"/>
              </a:rPr>
              <a:t>visit </a:t>
            </a:r>
            <a:r>
              <a:rPr sz="1700" spc="-10" dirty="0">
                <a:solidFill>
                  <a:srgbClr val="231F20"/>
                </a:solidFill>
                <a:latin typeface="Fidelity Sans 2 Medium"/>
                <a:cs typeface="Fidelity Sans 2 Medium"/>
                <a:hlinkClick r:id="rId13"/>
              </a:rPr>
              <a:t>www.NetBenefits.com/healthbenefits</a:t>
            </a:r>
            <a:endParaRPr sz="1700" dirty="0">
              <a:latin typeface="Fidelity Sans 2 Medium"/>
              <a:cs typeface="Fidelity Sans 2 Medium"/>
            </a:endParaRPr>
          </a:p>
        </p:txBody>
      </p:sp>
      <p:sp>
        <p:nvSpPr>
          <p:cNvPr id="23" name="bg object 21">
            <a:extLst>
              <a:ext uri="{FF2B5EF4-FFF2-40B4-BE49-F238E27FC236}">
                <a16:creationId xmlns:a16="http://schemas.microsoft.com/office/drawing/2014/main" id="{FE6275E8-8706-9031-D80B-97CA4E96CE0E}"/>
              </a:ext>
            </a:extLst>
          </p:cNvPr>
          <p:cNvSpPr/>
          <p:nvPr/>
        </p:nvSpPr>
        <p:spPr>
          <a:xfrm>
            <a:off x="16762620" y="10049652"/>
            <a:ext cx="2513330" cy="838200"/>
          </a:xfrm>
          <a:custGeom>
            <a:avLst/>
            <a:gdLst/>
            <a:ahLst/>
            <a:cxnLst/>
            <a:rect l="l" t="t" r="r" b="b"/>
            <a:pathLst>
              <a:path w="2513330" h="838200">
                <a:moveTo>
                  <a:pt x="2513012" y="0"/>
                </a:moveTo>
                <a:lnTo>
                  <a:pt x="0" y="0"/>
                </a:lnTo>
                <a:lnTo>
                  <a:pt x="0" y="837670"/>
                </a:lnTo>
                <a:lnTo>
                  <a:pt x="2513012" y="837670"/>
                </a:lnTo>
                <a:lnTo>
                  <a:pt x="2513012" y="0"/>
                </a:lnTo>
                <a:close/>
              </a:path>
            </a:pathLst>
          </a:custGeom>
          <a:solidFill>
            <a:srgbClr val="C5539E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Fidelity Sans 2" panose="020B0504050501040104" pitchFamily="34" charset="77"/>
              </a:rPr>
              <a:t>CLIENT</a:t>
            </a:r>
            <a:r>
              <a:rPr lang="en-US" sz="2200" b="1" spc="80" dirty="0">
                <a:solidFill>
                  <a:schemeClr val="bg1"/>
                </a:solidFill>
                <a:latin typeface="Fidelity Sans 2" panose="020B0504050501040104" pitchFamily="34" charset="77"/>
              </a:rPr>
              <a:t> </a:t>
            </a:r>
            <a:r>
              <a:rPr lang="en-US" sz="2200" b="1" spc="-20" dirty="0">
                <a:solidFill>
                  <a:schemeClr val="bg1"/>
                </a:solidFill>
                <a:latin typeface="Fidelity Sans 2" panose="020B0504050501040104" pitchFamily="34" charset="77"/>
              </a:rPr>
              <a:t>LOGO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dt" sz="half" idx="6"/>
          </p:nvPr>
        </p:nvSpPr>
        <p:spPr>
          <a:xfrm>
            <a:off x="821004" y="10368705"/>
            <a:ext cx="13061315" cy="362279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trademarks</a:t>
            </a:r>
            <a:r>
              <a:rPr spc="-15" dirty="0"/>
              <a:t> </a:t>
            </a:r>
            <a:r>
              <a:rPr spc="-20" dirty="0"/>
              <a:t>and/or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marks</a:t>
            </a:r>
            <a:r>
              <a:rPr spc="-15" dirty="0"/>
              <a:t> </a:t>
            </a:r>
            <a:r>
              <a:rPr dirty="0"/>
              <a:t>appearing</a:t>
            </a:r>
            <a:r>
              <a:rPr spc="-15" dirty="0"/>
              <a:t> </a:t>
            </a:r>
            <a:r>
              <a:rPr dirty="0"/>
              <a:t>above</a:t>
            </a:r>
            <a:r>
              <a:rPr spc="-1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property</a:t>
            </a:r>
            <a:r>
              <a:rPr spc="-1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dirty="0"/>
              <a:t>LLC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may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registered.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Fidelity</a:t>
            </a:r>
            <a:r>
              <a:rPr spc="-10" dirty="0"/>
              <a:t> </a:t>
            </a:r>
            <a:r>
              <a:rPr dirty="0"/>
              <a:t>Investments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pyramid</a:t>
            </a:r>
            <a:r>
              <a:rPr spc="-10" dirty="0"/>
              <a:t> </a:t>
            </a:r>
            <a:r>
              <a:rPr dirty="0"/>
              <a:t>design</a:t>
            </a:r>
            <a:r>
              <a:rPr spc="-15" dirty="0"/>
              <a:t> </a:t>
            </a:r>
            <a:r>
              <a:rPr dirty="0"/>
              <a:t>logo</a:t>
            </a:r>
            <a:r>
              <a:rPr spc="-15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registered</a:t>
            </a:r>
            <a:r>
              <a:rPr spc="-15" dirty="0"/>
              <a:t> </a:t>
            </a:r>
            <a:r>
              <a:rPr dirty="0"/>
              <a:t>service</a:t>
            </a:r>
            <a:r>
              <a:rPr spc="-10" dirty="0"/>
              <a:t> </a:t>
            </a:r>
            <a:r>
              <a:rPr dirty="0"/>
              <a:t>mark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FMR</a:t>
            </a:r>
            <a:r>
              <a:rPr spc="-15" dirty="0"/>
              <a:t> </a:t>
            </a:r>
            <a:r>
              <a:rPr spc="-20" dirty="0"/>
              <a:t>LLC. Fidelity</a:t>
            </a:r>
            <a:r>
              <a:rPr spc="-45" dirty="0"/>
              <a:t> </a:t>
            </a:r>
            <a:r>
              <a:rPr spc="-25" dirty="0"/>
              <a:t>Workplace</a:t>
            </a:r>
            <a:r>
              <a:rPr spc="-40" dirty="0"/>
              <a:t> </a:t>
            </a:r>
            <a:r>
              <a:rPr spc="-20" dirty="0"/>
              <a:t>Services</a:t>
            </a:r>
            <a:r>
              <a:rPr spc="-40" dirty="0"/>
              <a:t> </a:t>
            </a:r>
            <a:r>
              <a:rPr spc="-20" dirty="0"/>
              <a:t>LLC,</a:t>
            </a:r>
            <a:r>
              <a:rPr spc="-45" dirty="0"/>
              <a:t> </a:t>
            </a:r>
            <a:r>
              <a:rPr dirty="0"/>
              <a:t>245</a:t>
            </a:r>
            <a:r>
              <a:rPr spc="-40" dirty="0"/>
              <a:t> </a:t>
            </a:r>
            <a:r>
              <a:rPr spc="-20" dirty="0"/>
              <a:t>Summer</a:t>
            </a:r>
            <a:r>
              <a:rPr spc="-40" dirty="0"/>
              <a:t> </a:t>
            </a:r>
            <a:r>
              <a:rPr spc="-20" dirty="0"/>
              <a:t>Street,</a:t>
            </a:r>
            <a:r>
              <a:rPr spc="-45" dirty="0"/>
              <a:t> </a:t>
            </a:r>
            <a:r>
              <a:rPr spc="-20" dirty="0"/>
              <a:t>Boston,</a:t>
            </a:r>
            <a:r>
              <a:rPr spc="-40" dirty="0"/>
              <a:t> </a:t>
            </a:r>
            <a:r>
              <a:rPr dirty="0"/>
              <a:t>MA</a:t>
            </a:r>
            <a:r>
              <a:rPr spc="-40" dirty="0"/>
              <a:t> </a:t>
            </a:r>
            <a:r>
              <a:rPr dirty="0"/>
              <a:t>02210.</a:t>
            </a:r>
            <a:r>
              <a:rPr spc="220" dirty="0"/>
              <a:t> </a:t>
            </a:r>
            <a:r>
              <a:rPr dirty="0"/>
              <a:t>©</a:t>
            </a:r>
            <a:r>
              <a:rPr spc="-5" dirty="0"/>
              <a:t> </a:t>
            </a:r>
            <a:r>
              <a:rPr dirty="0"/>
              <a:t>202</a:t>
            </a:r>
            <a:r>
              <a:rPr lang="en-US" dirty="0"/>
              <a:t>6</a:t>
            </a:r>
            <a:r>
              <a:rPr spc="-10" dirty="0"/>
              <a:t> </a:t>
            </a:r>
            <a:r>
              <a:rPr dirty="0"/>
              <a:t>FMR</a:t>
            </a:r>
            <a:r>
              <a:rPr spc="-5" dirty="0"/>
              <a:t> </a:t>
            </a:r>
            <a:r>
              <a:rPr dirty="0"/>
              <a:t>LLC.</a:t>
            </a:r>
            <a:r>
              <a:rPr spc="-1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rights</a:t>
            </a:r>
            <a:r>
              <a:rPr spc="-10" dirty="0"/>
              <a:t> </a:t>
            </a:r>
            <a:r>
              <a:rPr dirty="0"/>
              <a:t>reserved.</a:t>
            </a:r>
            <a:r>
              <a:rPr spc="-5" dirty="0"/>
              <a:t> </a:t>
            </a:r>
            <a:r>
              <a:rPr spc="-10" dirty="0"/>
              <a:t>1</a:t>
            </a:r>
            <a:r>
              <a:rPr lang="en-US" spc="-10" dirty="0"/>
              <a:t>271597.1.0</a:t>
            </a:r>
            <a:endParaRPr spc="-10" dirty="0"/>
          </a:p>
        </p:txBody>
      </p:sp>
      <p:pic>
        <p:nvPicPr>
          <p:cNvPr id="40" name="Picture 3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5DFC70A-7DB9-50A0-474D-29FE47B4B13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991" y="6929218"/>
            <a:ext cx="1406111" cy="14061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E0D634B-CA7A-4FD4-87B4-CEE46CD7D6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2D8764-9200-4146-9A47-9A0D257550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F1F124-1E84-419C-BD5A-9DE8BBCFEDC7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982a79da-e63c-48f9-a187-623ccfda906c"/>
    <ds:schemaRef ds:uri="2e75aa9c-4c04-4898-9e14-423cc7328f07"/>
    <ds:schemaRef ds:uri="5179a9d5-01ba-45cf-b8d8-b43f52e9d929"/>
    <ds:schemaRef ds:uri="45b3e1cb-243a-41b3-95e3-8abb8797ba8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183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Fidelity Sans 2</vt:lpstr>
      <vt:lpstr>Fidelity Slab Light</vt:lpstr>
      <vt:lpstr>Fidelity Sans 2 Light</vt:lpstr>
      <vt:lpstr>Fidelity Sans 2 Medium</vt:lpstr>
      <vt:lpstr>Office Theme</vt:lpstr>
      <vt:lpstr>Annual Enrollment is almost here. It’s time to review your benefits.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Gillen, Courtney</dc:creator>
  <cp:lastModifiedBy>Gillen, Courtney</cp:lastModifiedBy>
  <cp:revision>2</cp:revision>
  <dcterms:created xsi:type="dcterms:W3CDTF">2025-08-27T20:31:53Z</dcterms:created>
  <dcterms:modified xsi:type="dcterms:W3CDTF">2026-08-05T20:49:02Z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2025-08-27T00:00:00Z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0x010100513C9B8F95F8A24E8F14FC0A24890755</vt:lpwstr>
  </property>
  <property fmtid="{D5CDD505-2E9C-101B-9397-08002B2CF9AE}" pid="7" name="MediaServiceImageTags">
    <vt:lpwstr/>
  </property>
  <property fmtid="{D5CDD505-2E9C-101B-9397-08002B2CF9AE}" pid="8" name="MSIP_Label_526cd327-f806-4fe6-bd83-ee274c8a0858_Enabled">
    <vt:lpwstr>true</vt:lpwstr>
  </property>
  <property fmtid="{D5CDD505-2E9C-101B-9397-08002B2CF9AE}" pid="9" name="MSIP_Label_526cd327-f806-4fe6-bd83-ee274c8a0858_SetDate">
    <vt:lpwstr>2026-08-05T20:48:55Z</vt:lpwstr>
  </property>
  <property fmtid="{D5CDD505-2E9C-101B-9397-08002B2CF9AE}" pid="10" name="MSIP_Label_526cd327-f806-4fe6-bd83-ee274c8a0858_Method">
    <vt:lpwstr>Privileged</vt:lpwstr>
  </property>
  <property fmtid="{D5CDD505-2E9C-101B-9397-08002B2CF9AE}" pid="11" name="MSIP_Label_526cd327-f806-4fe6-bd83-ee274c8a0858_Name">
    <vt:lpwstr>Public</vt:lpwstr>
  </property>
  <property fmtid="{D5CDD505-2E9C-101B-9397-08002B2CF9AE}" pid="12" name="MSIP_Label_526cd327-f806-4fe6-bd83-ee274c8a0858_SiteId">
    <vt:lpwstr>7521acbc-a68c-41e5-a975-1cf83066dd19</vt:lpwstr>
  </property>
  <property fmtid="{D5CDD505-2E9C-101B-9397-08002B2CF9AE}" pid="13" name="MSIP_Label_526cd327-f806-4fe6-bd83-ee274c8a0858_ActionId">
    <vt:lpwstr>3c562994-00b7-4a27-b266-d8035fdaac96</vt:lpwstr>
  </property>
  <property fmtid="{D5CDD505-2E9C-101B-9397-08002B2CF9AE}" pid="14" name="MSIP_Label_526cd327-f806-4fe6-bd83-ee274c8a0858_ContentBits">
    <vt:lpwstr>0</vt:lpwstr>
  </property>
  <property fmtid="{D5CDD505-2E9C-101B-9397-08002B2CF9AE}" pid="15" name="MSIP_Label_526cd327-f806-4fe6-bd83-ee274c8a0858_Tag">
    <vt:lpwstr>10, 0, 1, 1</vt:lpwstr>
  </property>
</Properties>
</file>